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57" r:id="rId5"/>
    <p:sldId id="263" r:id="rId6"/>
    <p:sldId id="269" r:id="rId7"/>
    <p:sldId id="270" r:id="rId8"/>
    <p:sldId id="272" r:id="rId9"/>
    <p:sldId id="273" r:id="rId10"/>
    <p:sldId id="274" r:id="rId11"/>
    <p:sldId id="275" r:id="rId12"/>
    <p:sldId id="271" r:id="rId13"/>
    <p:sldId id="276" r:id="rId14"/>
    <p:sldId id="27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063" y="2877011"/>
            <a:ext cx="9857874" cy="136065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Разработка игры-головоломки «Сапер» в </a:t>
            </a:r>
            <a:r>
              <a:rPr lang="en-US" b="1" dirty="0"/>
              <a:t>Android Studio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516" y="4656526"/>
            <a:ext cx="8534400" cy="1192728"/>
          </a:xfrm>
        </p:spPr>
        <p:txBody>
          <a:bodyPr>
            <a:normAutofit/>
          </a:bodyPr>
          <a:lstStyle/>
          <a:p>
            <a:pPr algn="l"/>
            <a:r>
              <a:rPr lang="ru-RU" sz="2000" dirty="0"/>
              <a:t>Выполнила: </a:t>
            </a:r>
          </a:p>
          <a:p>
            <a:pPr algn="l"/>
            <a:r>
              <a:rPr lang="ru-RU" sz="2000" dirty="0"/>
              <a:t>студентка группы КЭ-401</a:t>
            </a:r>
          </a:p>
          <a:p>
            <a:pPr algn="l"/>
            <a:r>
              <a:rPr lang="ru-RU" sz="2000" dirty="0"/>
              <a:t>Никитина Д.И.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06402" y="6268118"/>
            <a:ext cx="1979196" cy="365125"/>
          </a:xfrm>
        </p:spPr>
        <p:txBody>
          <a:bodyPr/>
          <a:lstStyle/>
          <a:p>
            <a:pPr algn="ctr"/>
            <a:r>
              <a:rPr lang="ru-RU" sz="1800" dirty="0"/>
              <a:t>Челябинск,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25B604-86F3-DE67-69DC-91CFA4D2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8DBBBA-14E9-5682-64B7-67B05EC0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DCA42DC-F276-DD94-ED3E-AC3C7A0E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381" y="565653"/>
            <a:ext cx="5043237" cy="690677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-apple-system"/>
              </a:rPr>
              <a:t>Отображение экрана со справочной информацией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B2EEA5-F123-08C1-6404-6DF71753D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9" r="-58" b="11111"/>
          <a:stretch/>
        </p:blipFill>
        <p:spPr>
          <a:xfrm>
            <a:off x="4203032" y="1346099"/>
            <a:ext cx="3424989" cy="544178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921772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FE1023F-5F80-438B-554C-33F77CBB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41F148C-4AD4-7A82-1C1B-6AB8E31B4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809" y="559089"/>
            <a:ext cx="2662382" cy="690677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4C07B1-5070-133C-E474-EA5474F9E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35" r="55555" b="1221"/>
          <a:stretch/>
        </p:blipFill>
        <p:spPr>
          <a:xfrm>
            <a:off x="7611732" y="2835564"/>
            <a:ext cx="3697978" cy="2747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8C9610-DB3C-65E4-9EA7-75615D88EC44}"/>
              </a:ext>
            </a:extLst>
          </p:cNvPr>
          <p:cNvSpPr txBox="1"/>
          <p:nvPr/>
        </p:nvSpPr>
        <p:spPr>
          <a:xfrm>
            <a:off x="838200" y="1944315"/>
            <a:ext cx="67610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Было проведено функциональное тестирование игры. Игра тестировалась в операционных системах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Android 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и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IOS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Было выполнено:</a:t>
            </a: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1. Тестирование отображения таймера</a:t>
            </a: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2. Тестирование корректности открытия ячеек</a:t>
            </a: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3. Тестирование корректности отображения числа оставшихся флагов</a:t>
            </a: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4. Тестирование переключения на экран со справочной информацией </a:t>
            </a: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5. Тестирование корректности завершения игры</a:t>
            </a: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6. Тестирование корректности работы кнопки рестарта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4910902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529" y="838027"/>
            <a:ext cx="2687053" cy="690677"/>
          </a:xfrm>
        </p:spPr>
        <p:txBody>
          <a:bodyPr/>
          <a:lstStyle/>
          <a:p>
            <a:r>
              <a:rPr lang="ru-RU" b="1" dirty="0"/>
              <a:t>А</a:t>
            </a:r>
            <a:r>
              <a:rPr lang="ru-RU" dirty="0"/>
              <a:t>ктуальность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64A8D-9A32-1303-BC07-F61C169FEC83}"/>
              </a:ext>
            </a:extLst>
          </p:cNvPr>
          <p:cNvSpPr txBox="1"/>
          <p:nvPr/>
        </p:nvSpPr>
        <p:spPr>
          <a:xfrm>
            <a:off x="1073251" y="1968440"/>
            <a:ext cx="7562287" cy="3914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• Операционная система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занимает огромную долю рынка мобильных операционных систем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• Растет популярность многих развлекательных и познавательных приложений, написанных под ОС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•    Жанр «Головоломка» является неотъемлемой частью познавательных игровых приложений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6D76-CA15-D3C8-1CC8-761D9589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291" y="2305449"/>
            <a:ext cx="1937458" cy="33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705" y="1007684"/>
            <a:ext cx="2859506" cy="690677"/>
          </a:xfrm>
        </p:spPr>
        <p:txBody>
          <a:bodyPr>
            <a:noAutofit/>
          </a:bodyPr>
          <a:lstStyle/>
          <a:p>
            <a:r>
              <a:rPr lang="ru-RU" b="1" dirty="0"/>
              <a:t>Ц</a:t>
            </a:r>
            <a:r>
              <a:rPr lang="ru-RU" dirty="0"/>
              <a:t>ель и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67E2-BA74-5778-FBB9-7ACF080E91AE}"/>
              </a:ext>
            </a:extLst>
          </p:cNvPr>
          <p:cNvSpPr txBox="1"/>
          <p:nvPr/>
        </p:nvSpPr>
        <p:spPr>
          <a:xfrm>
            <a:off x="1299412" y="1890866"/>
            <a:ext cx="9926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•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Цель: разработка игры-головоломки «Сапер» в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IDE Android Studio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F44F0-490C-40F9-6123-2177F3095B41}"/>
              </a:ext>
            </a:extLst>
          </p:cNvPr>
          <p:cNvSpPr txBox="1"/>
          <p:nvPr/>
        </p:nvSpPr>
        <p:spPr>
          <a:xfrm>
            <a:off x="1483895" y="254503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Задачи:</a:t>
            </a: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1) Сгенерировать поле</a:t>
            </a: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2) Инициализировать ячейки поля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3) Реализовать открытие ячеек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4) Реализовать счетчик числа флагов</a:t>
            </a: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5) Реализовать таймер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6) Реализовать переключение на экран справки</a:t>
            </a: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7) Протестировать игру</a:t>
            </a:r>
            <a:r>
              <a:rPr lang="ru-RU" sz="2400" dirty="0"/>
              <a:t>•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2BF261-CDAB-C19C-4F6A-8E719CA6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927" y="2891589"/>
            <a:ext cx="3064042" cy="3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0551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CFFA06-EE1D-4D9F-FD76-9FCC4E1F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B0A47F5-018D-A6C5-4228-DCCB3AB3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49475"/>
            <a:ext cx="2743200" cy="690677"/>
          </a:xfrm>
        </p:spPr>
        <p:txBody>
          <a:bodyPr/>
          <a:lstStyle/>
          <a:p>
            <a:r>
              <a:rPr lang="ru-RU" dirty="0"/>
              <a:t>Правила игры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05C41-B8B8-ACD2-3C90-3A67B94B90B8}"/>
              </a:ext>
            </a:extLst>
          </p:cNvPr>
          <p:cNvSpPr txBox="1"/>
          <p:nvPr/>
        </p:nvSpPr>
        <p:spPr>
          <a:xfrm>
            <a:off x="1495926" y="1815097"/>
            <a:ext cx="920014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Цель игры Сапер – вскрыть пустые ячейки, не вскрыв при этом ни одной, содержащей мину. </a:t>
            </a:r>
          </a:p>
          <a:p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Игра начинается с первого клика по любой ячейке на поле. При клике на ячейку, она открывается. Если в самой ячейке мины нет, но есть мины в соседних ячейках, то отображается число, соответствующее количеству мин в соседних ячейках. Несколько соседних ячеек с числами указывают на одни и те же мины, что позволяет точно определить опасные клетки. Если ни в самой ячейке, ни в соседних с ней ячейках нет мин, то открываются все соседние пустые ячейки.</a:t>
            </a:r>
          </a:p>
          <a:p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Для удобства, ячейки с минами можно помечать флажками.</a:t>
            </a:r>
          </a:p>
          <a:p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Игра выигрывается, как только открыты все ячейки, не содержащие мин.</a:t>
            </a:r>
          </a:p>
        </p:txBody>
      </p:sp>
    </p:spTree>
    <p:extLst>
      <p:ext uri="{BB962C8B-B14F-4D97-AF65-F5344CB8AC3E}">
        <p14:creationId xmlns:p14="http://schemas.microsoft.com/office/powerpoint/2010/main" val="165189503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BBA797F-655C-CFE2-FAE8-1ABA780A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80046B-5D36-2475-3AB3-E00C837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721" y="742114"/>
            <a:ext cx="2498558" cy="690677"/>
          </a:xfrm>
        </p:spPr>
        <p:txBody>
          <a:bodyPr/>
          <a:lstStyle/>
          <a:p>
            <a:r>
              <a:rPr lang="ru-RU" b="1" dirty="0"/>
              <a:t>Я</a:t>
            </a:r>
            <a:r>
              <a:rPr lang="ru-RU" dirty="0"/>
              <a:t>чейка поля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C3AD1-A133-93E4-5FBA-8FF7167A26AF}"/>
              </a:ext>
            </a:extLst>
          </p:cNvPr>
          <p:cNvSpPr txBox="1"/>
          <p:nvPr/>
        </p:nvSpPr>
        <p:spPr>
          <a:xfrm>
            <a:off x="1072816" y="1362579"/>
            <a:ext cx="9994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Класс Cell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c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состояниями «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isRevealed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» - скрыта ячейка или нет, и «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isFlagged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» - отмечена ли флагом, инициализируемыми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коструктором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 Поля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BOMB =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«-1», если это мина,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BLANK =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«0», если это пустая ячейка, и число мин поблизости в остальных случаях также передаются в конструктор класса.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CAD1FB4-390C-866A-3B83-52B113672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063" y="2745317"/>
            <a:ext cx="9805737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BOMB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-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BLANK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isRevealed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isFlagged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isRevealed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isFlagged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649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E1C547-08C5-1E77-BDA8-F6784CB7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3F8983-B8B9-EB15-317F-C7699E585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501" y="409477"/>
            <a:ext cx="3324998" cy="690677"/>
          </a:xfrm>
        </p:spPr>
        <p:txBody>
          <a:bodyPr>
            <a:noAutofit/>
          </a:bodyPr>
          <a:lstStyle/>
          <a:p>
            <a:r>
              <a:rPr lang="ru-RU" b="1" dirty="0"/>
              <a:t>Г</a:t>
            </a:r>
            <a:r>
              <a:rPr lang="ru-RU" dirty="0"/>
              <a:t>енерация поля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A44868E-C9DB-D0B3-73FE-9CD36965D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64" y="2963863"/>
            <a:ext cx="9750620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generateGrid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totalBombs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добавление мин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bombsPlaced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bombsPlaced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totalBombs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cellAt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BLANK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 + (y*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BOMB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bombsPlaced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CA66CA7-3066-F3E1-4B37-F7E83EB7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64" y="1016346"/>
            <a:ext cx="9750620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MineGrid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ru-RU" altLang="ru-RU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заполнение пустыми ячейками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&lt;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i++)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BLANK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4755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406146-8C20-E542-34CE-1831B511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B0F13C6-2517-F481-111C-7C9096A8E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931" y="514806"/>
            <a:ext cx="3100137" cy="690677"/>
          </a:xfrm>
        </p:spPr>
        <p:txBody>
          <a:bodyPr/>
          <a:lstStyle/>
          <a:p>
            <a:r>
              <a:rPr lang="ru-RU" b="1" dirty="0"/>
              <a:t>Г</a:t>
            </a:r>
            <a:r>
              <a:rPr lang="ru-RU" dirty="0"/>
              <a:t>енерация поля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E0E0C4F-A91D-7885-611E-FD2DE9A42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304" y="1982292"/>
            <a:ext cx="9723033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&lt;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x++)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&lt;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y++)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cellAt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!=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BOMB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List&lt;Cell&gt;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adjacentCells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adjacentCells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countBombs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(Cell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adjacentCells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cell.getValue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BOMB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countBombs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countBombs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 + (y*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countBombs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6B72C-FE70-F3ED-2942-57BC205AB347}"/>
              </a:ext>
            </a:extLst>
          </p:cNvPr>
          <p:cNvSpPr txBox="1"/>
          <p:nvPr/>
        </p:nvSpPr>
        <p:spPr>
          <a:xfrm>
            <a:off x="1073304" y="1205483"/>
            <a:ext cx="977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Определение, сколько мин находится рядом с заданным участком, инициализация клетки этим значением и размещение ее на поле </a:t>
            </a:r>
          </a:p>
        </p:txBody>
      </p:sp>
    </p:spTree>
    <p:extLst>
      <p:ext uri="{BB962C8B-B14F-4D97-AF65-F5344CB8AC3E}">
        <p14:creationId xmlns:p14="http://schemas.microsoft.com/office/powerpoint/2010/main" val="202043203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D65D06-5113-9759-B24D-C1196570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1BCC3A7-542F-3511-DB04-A6D3EA60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763" y="426555"/>
            <a:ext cx="6276474" cy="690677"/>
          </a:xfrm>
        </p:spPr>
        <p:txBody>
          <a:bodyPr/>
          <a:lstStyle/>
          <a:p>
            <a:r>
              <a:rPr lang="ru-RU" dirty="0"/>
              <a:t>Демонстрация игрового процесса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F04C93-0F44-E4F6-976F-5C03D8FDC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3" r="827" b="6275"/>
          <a:stretch/>
        </p:blipFill>
        <p:spPr>
          <a:xfrm>
            <a:off x="2048595" y="1121076"/>
            <a:ext cx="2885573" cy="523340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4A4800-61E6-9A4D-B26A-F144A3C1A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1" b="20132"/>
          <a:stretch/>
        </p:blipFill>
        <p:spPr>
          <a:xfrm>
            <a:off x="6191861" y="1119103"/>
            <a:ext cx="3904246" cy="523537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657264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BE8AAE-771C-84EA-36A7-C4ED9824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2F62CD-1E7F-8F90-5801-876968F1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DF8904A-BAE0-F182-6265-5713AF89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662" y="580250"/>
            <a:ext cx="5828649" cy="690677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-apple-system"/>
              </a:rPr>
              <a:t>Отображение экрана со справочной информацией</a:t>
            </a:r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F58474E-937A-05F3-897F-400211486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598" y="4620220"/>
            <a:ext cx="9686775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(View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Rules.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startActivity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23BA0-07E1-F8F8-AA51-3A305933D319}"/>
              </a:ext>
            </a:extLst>
          </p:cNvPr>
          <p:cNvSpPr txBox="1"/>
          <p:nvPr/>
        </p:nvSpPr>
        <p:spPr>
          <a:xfrm>
            <a:off x="1112188" y="1961037"/>
            <a:ext cx="9967623" cy="1892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33333"/>
                </a:solidFill>
              </a:rPr>
              <a:t>Intent </a:t>
            </a:r>
            <a:r>
              <a:rPr lang="ru-RU" sz="2000" b="0" i="0" dirty="0">
                <a:solidFill>
                  <a:srgbClr val="333333"/>
                </a:solidFill>
                <a:effectLst/>
              </a:rPr>
              <a:t>– это объект для обмена между 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Activity</a:t>
            </a:r>
            <a:r>
              <a:rPr lang="ru-RU" sz="2000" b="0" i="0" dirty="0">
                <a:solidFill>
                  <a:srgbClr val="333333"/>
                </a:solidFill>
                <a:effectLst/>
              </a:rPr>
              <a:t>, который абстрактно представляет собой намерение выполнить какое-либо действие. 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Intent</a:t>
            </a:r>
            <a:r>
              <a:rPr lang="ru-RU" sz="2000" b="0" i="0" dirty="0">
                <a:solidFill>
                  <a:srgbClr val="333333"/>
                </a:solidFill>
                <a:effectLst/>
              </a:rPr>
              <a:t> используются для запуска </a:t>
            </a:r>
            <a:r>
              <a:rPr lang="en-US" sz="2000" dirty="0">
                <a:solidFill>
                  <a:srgbClr val="333333"/>
                </a:solidFill>
              </a:rPr>
              <a:t>Rules </a:t>
            </a:r>
            <a:r>
              <a:rPr lang="ru-RU" sz="2000" dirty="0">
                <a:solidFill>
                  <a:srgbClr val="333333"/>
                </a:solidFill>
              </a:rPr>
              <a:t>А</a:t>
            </a:r>
            <a:r>
              <a:rPr lang="en-US" sz="2000" b="0" i="0" dirty="0" err="1">
                <a:solidFill>
                  <a:srgbClr val="333333"/>
                </a:solidFill>
                <a:effectLst/>
              </a:rPr>
              <a:t>ctivity</a:t>
            </a:r>
            <a:r>
              <a:rPr lang="ru-RU" sz="2000" b="0" i="0" dirty="0">
                <a:solidFill>
                  <a:srgbClr val="333333"/>
                </a:solidFill>
                <a:effectLst/>
              </a:rPr>
              <a:t>. Как только </a:t>
            </a:r>
            <a:r>
              <a:rPr lang="ru-RU" sz="2000" b="0" i="0" dirty="0" err="1">
                <a:solidFill>
                  <a:srgbClr val="333333"/>
                </a:solidFill>
                <a:effectLst/>
              </a:rPr>
              <a:t>интент</a:t>
            </a:r>
            <a:r>
              <a:rPr lang="ru-RU" sz="2000" b="0" i="0" dirty="0">
                <a:solidFill>
                  <a:srgbClr val="333333"/>
                </a:solidFill>
                <a:effectLst/>
              </a:rPr>
              <a:t> отправляется, его получает система </a:t>
            </a:r>
            <a:r>
              <a:rPr lang="ru-RU" sz="2000" b="0" i="0" dirty="0" err="1">
                <a:solidFill>
                  <a:srgbClr val="333333"/>
                </a:solidFill>
                <a:effectLst/>
              </a:rPr>
              <a:t>Android</a:t>
            </a:r>
            <a:r>
              <a:rPr lang="ru-RU" sz="2000" b="0" i="0" dirty="0">
                <a:solidFill>
                  <a:srgbClr val="333333"/>
                </a:solidFill>
                <a:effectLst/>
              </a:rPr>
              <a:t>, и считывает информацию в нем.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14325138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862</Words>
  <Application>Microsoft Office PowerPoint</Application>
  <PresentationFormat>Широкоэкранный</PresentationFormat>
  <Paragraphs>63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21" baseType="lpstr">
      <vt:lpstr>SamsungOne 800C</vt:lpstr>
      <vt:lpstr>Calibri</vt:lpstr>
      <vt:lpstr>Courier New</vt:lpstr>
      <vt:lpstr>-apple-system</vt:lpstr>
      <vt:lpstr>Arial</vt:lpstr>
      <vt:lpstr>SamsungOne 450C</vt:lpstr>
      <vt:lpstr>Samsung IT School</vt:lpstr>
      <vt:lpstr>Samsung IT School White</vt:lpstr>
      <vt:lpstr>Samsung IT School En</vt:lpstr>
      <vt:lpstr>Samsung IT School White En</vt:lpstr>
      <vt:lpstr>Разработка игры-головоломки «Сапер» в Android Studio</vt:lpstr>
      <vt:lpstr>Актуальность </vt:lpstr>
      <vt:lpstr>Цель и задачи</vt:lpstr>
      <vt:lpstr>Правила игры</vt:lpstr>
      <vt:lpstr>Ячейка поля</vt:lpstr>
      <vt:lpstr>Генерация поля</vt:lpstr>
      <vt:lpstr>Генерация поля</vt:lpstr>
      <vt:lpstr>Демонстрация игрового процесса</vt:lpstr>
      <vt:lpstr>Отображение экрана со справочной информацией</vt:lpstr>
      <vt:lpstr>Отображение экрана со справочной информацией</vt:lpstr>
      <vt:lpstr>Тестирование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Дарья Никитина</cp:lastModifiedBy>
  <cp:revision>36</cp:revision>
  <dcterms:created xsi:type="dcterms:W3CDTF">2020-05-25T08:37:09Z</dcterms:created>
  <dcterms:modified xsi:type="dcterms:W3CDTF">2023-05-24T10:21:00Z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